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6"/>
  </p:notesMasterIdLst>
  <p:handoutMasterIdLst>
    <p:handoutMasterId r:id="rId17"/>
  </p:handoutMasterIdLst>
  <p:sldIdLst>
    <p:sldId id="282" r:id="rId4"/>
    <p:sldId id="297" r:id="rId5"/>
    <p:sldId id="298" r:id="rId6"/>
    <p:sldId id="308" r:id="rId7"/>
    <p:sldId id="304" r:id="rId8"/>
    <p:sldId id="307" r:id="rId9"/>
    <p:sldId id="302" r:id="rId10"/>
    <p:sldId id="309" r:id="rId11"/>
    <p:sldId id="310" r:id="rId12"/>
    <p:sldId id="311" r:id="rId13"/>
    <p:sldId id="312" r:id="rId14"/>
    <p:sldId id="313" r:id="rId15"/>
  </p:sldIdLst>
  <p:sldSz cx="12192000" cy="6858000"/>
  <p:notesSz cx="6797675" cy="9928225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5" autoAdjust="0"/>
    <p:restoredTop sz="94631" autoAdjust="0"/>
  </p:normalViewPr>
  <p:slideViewPr>
    <p:cSldViewPr snapToGrid="0">
      <p:cViewPr varScale="1">
        <p:scale>
          <a:sx n="81" d="100"/>
          <a:sy n="81" d="100"/>
        </p:scale>
        <p:origin x="86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8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60" cy="498135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" name="日期預留位置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2" y="2"/>
            <a:ext cx="2945660" cy="498135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r">
              <a:defRPr sz="1200"/>
            </a:lvl1pPr>
          </a:lstStyle>
          <a:p>
            <a:pPr rtl="0"/>
            <a:fld id="{C078EF4D-11A9-468E-947C-7E77FC2730EE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2023/11/15</a:t>
            </a:fld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60" cy="498135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2" y="2"/>
            <a:ext cx="2945660" cy="498135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AA006804-164C-4CDA-8F38-2D5258C292C6}" type="datetime1">
              <a:rPr lang="zh-TW" altLang="en-US" smtClean="0"/>
              <a:pPr/>
              <a:t>2023/11/15</a:t>
            </a:fld>
            <a:endParaRPr lang="zh-TW" altLang="en-US" dirty="0"/>
          </a:p>
        </p:txBody>
      </p:sp>
      <p:sp>
        <p:nvSpPr>
          <p:cNvPr id="4" name="投影片圖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3" rIns="92126" bIns="46063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2126" tIns="46063" rIns="92126" bIns="46063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2" y="9430092"/>
            <a:ext cx="2945660" cy="498134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8530193B-564F-4854-8A52-728F3FB19C85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114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34383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2550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299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262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3494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049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0648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6478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1314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1319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193B-564F-4854-8A52-728F3FB19C85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716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圖片預留位置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插入或拖放您的相片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簡報標題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50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文字預留位置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1511250"/>
            <a:ext cx="4500000" cy="4680000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CD4FE60C-ACE5-4516-8CB6-EEDD96DB735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9" name="副標題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916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2900" y="1511476"/>
            <a:ext cx="2916000" cy="4679249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1" name="文字預留位置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00" y="1511475"/>
            <a:ext cx="2916000" cy="4679250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764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0450" y="1512000"/>
            <a:ext cx="1764000" cy="4679250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3" name="文字預留位置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8900" y="1512000"/>
            <a:ext cx="1764000" cy="4679250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5" name="文字預留位置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7350" y="1507535"/>
            <a:ext cx="1764000" cy="4679250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7" name="文字預留位置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65800" y="1507535"/>
            <a:ext cx="1764000" cy="4683715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頁尾預留位置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4" name="投影片編號預留位置 3">
            <a:extLst>
              <a:ext uri="{FF2B5EF4-FFF2-40B4-BE49-F238E27FC236}">
                <a16:creationId xmlns:a16="http://schemas.microsoft.com/office/drawing/2014/main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預留位置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3" name="投影片編號預留位置 2">
            <a:extLst>
              <a:ext uri="{FF2B5EF4-FFF2-40B4-BE49-F238E27FC236}">
                <a16:creationId xmlns:a16="http://schemas.microsoft.com/office/drawing/2014/main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簡報標題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圖片預留位置 1">
            <a:extLst>
              <a:ext uri="{FF2B5EF4-FFF2-40B4-BE49-F238E27FC236}">
                <a16:creationId xmlns:a16="http://schemas.microsoft.com/office/drawing/2014/main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插入或拖放您的相片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簡報標題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內容相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圖片預留位置 1">
            <a:extLst>
              <a:ext uri="{FF2B5EF4-FFF2-40B4-BE49-F238E27FC236}">
                <a16:creationId xmlns:a16="http://schemas.microsoft.com/office/drawing/2014/main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zh-TW" altLang="en-US"/>
              <a:t>插入或拖放您的相片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 rtlCol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內容相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9" name="圖片預留位置 6">
            <a:extLst>
              <a:ext uri="{FF2B5EF4-FFF2-40B4-BE49-F238E27FC236}">
                <a16:creationId xmlns:a16="http://schemas.microsoft.com/office/drawing/2014/main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zh-TW" altLang="en-US"/>
              <a:t>插入或拖放您的相片</a:t>
            </a:r>
            <a:endParaRPr lang="zh-TW" altLang="en-US" dirty="0"/>
          </a:p>
        </p:txBody>
      </p:sp>
      <p:sp>
        <p:nvSpPr>
          <p:cNvPr id="6" name="標題 5">
            <a:extLst>
              <a:ext uri="{FF2B5EF4-FFF2-40B4-BE49-F238E27FC236}">
                <a16:creationId xmlns:a16="http://schemas.microsoft.com/office/drawing/2014/main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9" name="副標題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比較左方預留位置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4500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2" name="比較左方預留位置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8" name="文字預留位置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020359"/>
            <a:ext cx="4500000" cy="4170891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大型相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圖片預留位置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zh-TW" altLang="en-US"/>
              <a:t>插入或拖放您的相片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rtlCol="0"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輸入您的標題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2" name="投影片編號預留位置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感謝您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rtlCol="0"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感謝您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0" name="文字預留位置 5">
            <a:extLst>
              <a:ext uri="{FF2B5EF4-FFF2-40B4-BE49-F238E27FC236}">
                <a16:creationId xmlns:a16="http://schemas.microsoft.com/office/drawing/2014/main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 rtlCol="0"/>
          <a:lstStyle>
            <a:lvl1pPr marL="0" indent="0" algn="r">
              <a:buNone/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全名</a:t>
            </a:r>
            <a:endParaRPr lang="zh-TW" altLang="en-US" dirty="0"/>
          </a:p>
        </p:txBody>
      </p:sp>
      <p:sp>
        <p:nvSpPr>
          <p:cNvPr id="12" name="文字預留位置 6">
            <a:extLst>
              <a:ext uri="{FF2B5EF4-FFF2-40B4-BE49-F238E27FC236}">
                <a16:creationId xmlns:a16="http://schemas.microsoft.com/office/drawing/2014/main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電話號碼</a:t>
            </a:r>
            <a:endParaRPr lang="zh-TW" altLang="en-US" dirty="0"/>
          </a:p>
        </p:txBody>
      </p:sp>
      <p:sp>
        <p:nvSpPr>
          <p:cNvPr id="13" name="文字預留位置 7">
            <a:extLst>
              <a:ext uri="{FF2B5EF4-FFF2-40B4-BE49-F238E27FC236}">
                <a16:creationId xmlns:a16="http://schemas.microsoft.com/office/drawing/2014/main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電子郵件或社交媒體控制代碼</a:t>
            </a:r>
            <a:endParaRPr lang="zh-TW" altLang="en-US" dirty="0"/>
          </a:p>
        </p:txBody>
      </p:sp>
      <p:sp>
        <p:nvSpPr>
          <p:cNvPr id="14" name="文字預留位置 8">
            <a:extLst>
              <a:ext uri="{FF2B5EF4-FFF2-40B4-BE49-F238E27FC236}">
                <a16:creationId xmlns:a16="http://schemas.microsoft.com/office/drawing/2014/main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公司網站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7" name="副標題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" name="標題預留位置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zh-TW" altLang="en-US"/>
              <a:t>按一下以編輯頁面標題</a:t>
            </a:r>
            <a:endParaRPr lang="zh-TW" altLang="en-US" dirty="0"/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9630116" y="6449411"/>
            <a:ext cx="1476000" cy="220313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zh-TW" altLang="en-US" sz="1600" b="1" spc="-1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第一</a:t>
            </a:r>
            <a:r>
              <a:rPr lang="zh-TW" altLang="en-US" sz="1600" b="1" spc="-1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顧問</a:t>
            </a:r>
            <a:endParaRPr lang="zh-TW" altLang="en-US" sz="1600" b="1" spc="-100" dirty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  <a:sym typeface="Microsoft JhengHei UI" panose="020B0604030504040204" pitchFamily="34" charset="-120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117" y="2050544"/>
            <a:ext cx="10219766" cy="2756912"/>
          </a:xfrm>
        </p:spPr>
        <p:txBody>
          <a:bodyPr rtlCol="0" anchor="ctr" anchorCtr="0"/>
          <a:lstStyle/>
          <a:p>
            <a:pPr algn="ctr" rtl="0">
              <a:lnSpc>
                <a:spcPct val="150000"/>
              </a:lnSpc>
            </a:pPr>
            <a:r>
              <a:rPr lang="zh-TW" altLang="en-US" sz="4000" u="sng" spc="100" dirty="0"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 UI" panose="020B0604030504040204" pitchFamily="34" charset="-120"/>
              </a:rPr>
              <a:t>           </a:t>
            </a:r>
            <a:r>
              <a:rPr lang="zh-TW" altLang="en-US" sz="4000" spc="100" dirty="0"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 UI" panose="020B0604030504040204" pitchFamily="34" charset="-120"/>
              </a:rPr>
              <a:t>工作圈</a:t>
            </a:r>
            <a:br>
              <a:rPr lang="en-US" altLang="zh-TW" sz="4000" spc="100" dirty="0"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 UI" panose="020B0604030504040204" pitchFamily="34" charset="-120"/>
              </a:rPr>
            </a:br>
            <a:r>
              <a:rPr lang="en-US" altLang="zh-TW" sz="4000" spc="100" dirty="0"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 UI" panose="020B0604030504040204" pitchFamily="34" charset="-120"/>
              </a:rPr>
              <a:t>112</a:t>
            </a:r>
            <a:r>
              <a:rPr lang="zh-TW" altLang="en-US" sz="4000" spc="100" dirty="0"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 UI" panose="020B0604030504040204" pitchFamily="34" charset="-120"/>
              </a:rPr>
              <a:t>年度成果報告</a:t>
            </a:r>
            <a:r>
              <a:rPr lang="zh-TW" altLang="en-US" sz="4000" spc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暨</a:t>
            </a:r>
            <a:r>
              <a:rPr lang="en-US" altLang="zh-TW" sz="4000" spc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4000" spc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年計畫提案</a:t>
            </a:r>
            <a:endParaRPr lang="zh-TW" altLang="en-US" sz="4000" spc="100" dirty="0">
              <a:latin typeface="微軟正黑體" panose="020B0604030504040204" pitchFamily="34" charset="-120"/>
              <a:ea typeface="微軟正黑體" panose="020B0604030504040204" pitchFamily="34" charset="-120"/>
              <a:sym typeface="Microsoft JhengHei UI" panose="020B0604030504040204" pitchFamily="34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CB2624F3-4ECF-4652-9F60-3D1E91DCCF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029" y="430192"/>
            <a:ext cx="5377938" cy="1642197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59690E46-2A8C-41B5-B197-351D9B63C3D4}"/>
              </a:ext>
            </a:extLst>
          </p:cNvPr>
          <p:cNvSpPr txBox="1"/>
          <p:nvPr/>
        </p:nvSpPr>
        <p:spPr>
          <a:xfrm>
            <a:off x="4531429" y="5083489"/>
            <a:ext cx="3129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報告人：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C79F3E7-29C0-4CC1-A964-C18571BBB7EA}"/>
              </a:ext>
            </a:extLst>
          </p:cNvPr>
          <p:cNvSpPr txBox="1"/>
          <p:nvPr/>
        </p:nvSpPr>
        <p:spPr>
          <a:xfrm>
            <a:off x="4531429" y="6075182"/>
            <a:ext cx="3129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cap="all" spc="1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rPr>
              <a:t>113</a:t>
            </a:r>
            <a:r>
              <a:rPr lang="zh-TW" altLang="en-US" sz="2000" b="1" cap="all" spc="1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rPr>
              <a:t> 年 </a:t>
            </a:r>
            <a:r>
              <a:rPr lang="en-US" altLang="zh-TW" sz="2000" b="1" cap="all" spc="1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rPr>
              <a:t>01</a:t>
            </a:r>
            <a:r>
              <a:rPr lang="zh-TW" altLang="en-US" sz="2000" b="1" cap="all" spc="1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rPr>
              <a:t> 月 </a:t>
            </a:r>
            <a:r>
              <a:rPr lang="en-US" altLang="zh-TW" sz="2000" b="1" cap="all" spc="1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rPr>
              <a:t>18</a:t>
            </a:r>
            <a:r>
              <a:rPr lang="zh-TW" altLang="en-US" sz="2000" b="1" cap="all" spc="1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rPr>
              <a:t> </a:t>
            </a:r>
            <a:r>
              <a:rPr lang="zh-TW" altLang="en-US" sz="2000" b="1" cap="all" spc="1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一、計畫內容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5084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二、執行策略與預期成效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7451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三、預算規劃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633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426346F2-28C2-4F5F-9FF5-F9B3EDA5804E}"/>
              </a:ext>
            </a:extLst>
          </p:cNvPr>
          <p:cNvSpPr txBox="1">
            <a:spLocks/>
          </p:cNvSpPr>
          <p:nvPr/>
        </p:nvSpPr>
        <p:spPr>
          <a:xfrm>
            <a:off x="0" y="29488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 rtl="0">
              <a:defRPr lang="zh-TW"/>
            </a:defPPr>
            <a:lvl1pPr marL="715963">
              <a:lnSpc>
                <a:spcPts val="5000"/>
              </a:lnSpc>
              <a:spcBef>
                <a:spcPts val="600"/>
              </a:spcBef>
              <a:buNone/>
              <a:defRPr sz="3200" b="1" cap="all" spc="-300" baseline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/>
              <a:t>大綱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DB6A57B-F78D-4F31-BC71-B5ECF4A087BB}"/>
              </a:ext>
            </a:extLst>
          </p:cNvPr>
          <p:cNvSpPr txBox="1"/>
          <p:nvPr/>
        </p:nvSpPr>
        <p:spPr>
          <a:xfrm>
            <a:off x="1263323" y="1372552"/>
            <a:ext cx="96653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lang="zh-TW" altLang="zh-TW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整體目標及實施策略</a:t>
            </a:r>
            <a:endParaRPr lang="en-US" altLang="zh-TW" sz="28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lang="zh-TW" altLang="en-US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計畫執行成效</a:t>
            </a:r>
            <a:endParaRPr lang="en-US" altLang="zh-TW" sz="28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lang="zh-TW" altLang="zh-TW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</a:t>
            </a:r>
            <a:r>
              <a:rPr lang="zh-TW" altLang="en-US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執行</a:t>
            </a:r>
            <a:r>
              <a:rPr lang="zh-TW" altLang="zh-TW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與目標之差異說明及改進措</a:t>
            </a:r>
            <a:r>
              <a:rPr lang="zh-TW" altLang="zh-TW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施</a:t>
            </a:r>
            <a:endParaRPr lang="en-US" altLang="zh-TW" sz="28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kumimoji="1" lang="zh-TW" altLang="en-US" sz="2800" dirty="0" bmk="RANGE!A1:N16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工作圈核定經費執行情形</a:t>
            </a:r>
            <a:endParaRPr kumimoji="1" lang="en-US" altLang="zh-TW" sz="2800" dirty="0" bmk="RANGE!A1:N16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lang="zh-TW" altLang="en-US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未來可規劃之方向及建議</a:t>
            </a:r>
            <a:endParaRPr kumimoji="1" lang="en-US" altLang="zh-TW" sz="2800" dirty="0" bmk="RANGE!A1:N16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3597571-5E8C-4B83-8966-18527B6D1D75}"/>
              </a:ext>
            </a:extLst>
          </p:cNvPr>
          <p:cNvSpPr txBox="1"/>
          <p:nvPr/>
        </p:nvSpPr>
        <p:spPr>
          <a:xfrm>
            <a:off x="881504" y="849332"/>
            <a:ext cx="966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>
              <a:spcBef>
                <a:spcPts val="600"/>
              </a:spcBef>
              <a:defRPr/>
            </a:pPr>
            <a:r>
              <a:rPr lang="zh-TW" altLang="en-US" sz="2800" b="1" dirty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</a:t>
            </a:r>
            <a:r>
              <a:rPr lang="en-US" altLang="zh-TW" sz="2800" b="1" dirty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112</a:t>
            </a:r>
            <a:r>
              <a:rPr lang="zh-TW" altLang="en-US" sz="2800" b="1" dirty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年計畫概要</a:t>
            </a:r>
            <a:endParaRPr lang="en-US" altLang="zh-TW" sz="2800" b="1" dirty="0">
              <a:solidFill>
                <a:schemeClr val="accent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DED71D-7A73-4E66-AC07-A44A465ABF63}"/>
              </a:ext>
            </a:extLst>
          </p:cNvPr>
          <p:cNvSpPr txBox="1"/>
          <p:nvPr/>
        </p:nvSpPr>
        <p:spPr>
          <a:xfrm>
            <a:off x="881504" y="4141772"/>
            <a:ext cx="966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5963">
              <a:spcBef>
                <a:spcPts val="600"/>
              </a:spcBef>
              <a:defRPr/>
            </a:pPr>
            <a:r>
              <a:rPr lang="zh-TW" altLang="en-US" sz="2800" b="1" dirty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貳、</a:t>
            </a:r>
            <a:r>
              <a:rPr lang="en-US" altLang="zh-TW" sz="2800" b="1" dirty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800" b="1" dirty="0">
                <a:solidFill>
                  <a:schemeClr val="accent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年計畫概要</a:t>
            </a:r>
            <a:endParaRPr lang="en-US" altLang="zh-TW" sz="2800" b="1" dirty="0">
              <a:solidFill>
                <a:schemeClr val="accent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2CFA199-A388-4046-8CE2-FC0AE7E8B058}"/>
              </a:ext>
            </a:extLst>
          </p:cNvPr>
          <p:cNvSpPr txBox="1"/>
          <p:nvPr/>
        </p:nvSpPr>
        <p:spPr>
          <a:xfrm>
            <a:off x="1263323" y="4716006"/>
            <a:ext cx="966535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lang="zh-TW" altLang="zh-TW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</a:t>
            </a:r>
            <a:endParaRPr lang="en-US" altLang="zh-TW" sz="28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kumimoji="1" lang="zh-TW" altLang="en-US" sz="2800" dirty="0" bmk="RANGE!A1:N16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執行策略與預期成效</a:t>
            </a:r>
            <a:endParaRPr kumimoji="1" lang="en-US" altLang="zh-TW" sz="2800" dirty="0" bmk="RANGE!A1:N16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230313" indent="-514350">
              <a:spcBef>
                <a:spcPts val="600"/>
              </a:spcBef>
              <a:buFont typeface="+mj-ea"/>
              <a:buAutoNum type="ea1ChtPeriod"/>
              <a:defRPr/>
            </a:pPr>
            <a:r>
              <a:rPr lang="zh-TW" altLang="en-US" sz="28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預算規劃</a:t>
            </a:r>
            <a:endParaRPr lang="en-US" altLang="zh-TW" sz="28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456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426346F2-28C2-4F5F-9FF5-F9B3EDA5804E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zh-TW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計畫整體目標</a:t>
            </a: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及實施策略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直角三角形 2">
            <a:extLst>
              <a:ext uri="{FF2B5EF4-FFF2-40B4-BE49-F238E27FC236}">
                <a16:creationId xmlns:a16="http://schemas.microsoft.com/office/drawing/2014/main" id="{5B3FC519-5F2D-486D-995F-059E4925044D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7BF85FBC-6358-4C17-BF47-3FEE26F5B332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</a:p>
        </p:txBody>
      </p:sp>
    </p:spTree>
    <p:extLst>
      <p:ext uri="{BB962C8B-B14F-4D97-AF65-F5344CB8AC3E}">
        <p14:creationId xmlns:p14="http://schemas.microsoft.com/office/powerpoint/2010/main" val="28770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426346F2-28C2-4F5F-9FF5-F9B3EDA5804E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zh-TW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執行成效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直角三角形 2">
            <a:extLst>
              <a:ext uri="{FF2B5EF4-FFF2-40B4-BE49-F238E27FC236}">
                <a16:creationId xmlns:a16="http://schemas.microsoft.com/office/drawing/2014/main" id="{5B3FC519-5F2D-486D-995F-059E4925044D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7BF85FBC-6358-4C17-BF47-3FEE26F5B332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7F62F7C-B755-4123-93E9-37802154D6ED}"/>
              </a:ext>
            </a:extLst>
          </p:cNvPr>
          <p:cNvSpPr txBox="1"/>
          <p:nvPr/>
        </p:nvSpPr>
        <p:spPr>
          <a:xfrm>
            <a:off x="1519305" y="1102936"/>
            <a:ext cx="45766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工作進度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成果亮點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成員校參與情形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績效指標達成情形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FFAEF24-B55B-494A-B008-CCACE43AB9E0}"/>
              </a:ext>
            </a:extLst>
          </p:cNvPr>
          <p:cNvSpPr txBox="1"/>
          <p:nvPr/>
        </p:nvSpPr>
        <p:spPr>
          <a:xfrm>
            <a:off x="2063591" y="2672596"/>
            <a:ext cx="4576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年達成率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111~112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年圖表分析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382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A57CB7B5-BDEF-4793-8897-398378D4BCD4}"/>
              </a:ext>
            </a:extLst>
          </p:cNvPr>
          <p:cNvSpPr txBox="1"/>
          <p:nvPr/>
        </p:nvSpPr>
        <p:spPr>
          <a:xfrm>
            <a:off x="1015940" y="446702"/>
            <a:ext cx="272061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績效指標達成情形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F1B36B16-0C17-4805-A678-4AD0C5B6B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501890"/>
              </p:ext>
            </p:extLst>
          </p:nvPr>
        </p:nvGraphicFramePr>
        <p:xfrm>
          <a:off x="1015940" y="1291772"/>
          <a:ext cx="10697029" cy="49784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1723312">
                  <a:extLst>
                    <a:ext uri="{9D8B030D-6E8A-4147-A177-3AD203B41FA5}">
                      <a16:colId xmlns:a16="http://schemas.microsoft.com/office/drawing/2014/main" val="682021765"/>
                    </a:ext>
                  </a:extLst>
                </a:gridCol>
                <a:gridCol w="1723312">
                  <a:extLst>
                    <a:ext uri="{9D8B030D-6E8A-4147-A177-3AD203B41FA5}">
                      <a16:colId xmlns:a16="http://schemas.microsoft.com/office/drawing/2014/main" val="1057903018"/>
                    </a:ext>
                  </a:extLst>
                </a:gridCol>
                <a:gridCol w="2780005">
                  <a:extLst>
                    <a:ext uri="{9D8B030D-6E8A-4147-A177-3AD203B41FA5}">
                      <a16:colId xmlns:a16="http://schemas.microsoft.com/office/drawing/2014/main" val="4214979164"/>
                    </a:ext>
                  </a:extLst>
                </a:gridCol>
                <a:gridCol w="1393431">
                  <a:extLst>
                    <a:ext uri="{9D8B030D-6E8A-4147-A177-3AD203B41FA5}">
                      <a16:colId xmlns:a16="http://schemas.microsoft.com/office/drawing/2014/main" val="484496293"/>
                    </a:ext>
                  </a:extLst>
                </a:gridCol>
                <a:gridCol w="1465883">
                  <a:extLst>
                    <a:ext uri="{9D8B030D-6E8A-4147-A177-3AD203B41FA5}">
                      <a16:colId xmlns:a16="http://schemas.microsoft.com/office/drawing/2014/main" val="3155250902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965355183"/>
                    </a:ext>
                  </a:extLst>
                </a:gridCol>
              </a:tblGrid>
              <a:tr h="955935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計畫名稱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計畫之</a:t>
                      </a:r>
                      <a:b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目標達成情形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總目標</a:t>
                      </a:r>
                      <a:b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（質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量化績效指標）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目標值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達成值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達成率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412431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81552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406961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923112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280445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9675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967350"/>
                  </a:ext>
                </a:extLst>
              </a:tr>
              <a:tr h="574638">
                <a:tc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u="sng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zh-TW" alt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                                                           總達成值</a:t>
                      </a:r>
                      <a:r>
                        <a:rPr lang="en-US" alt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率</a:t>
                      </a:r>
                      <a:r>
                        <a:rPr lang="zh-TW" altLang="en-US" sz="1800" u="sng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  </a:t>
                      </a:r>
                      <a:r>
                        <a:rPr lang="zh-TW" alt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(%)</a:t>
                      </a:r>
                      <a:r>
                        <a:rPr lang="zh-TW" altLang="en-US" sz="1800" u="sng" kern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  </a:t>
                      </a:r>
                      <a:r>
                        <a:rPr lang="zh-TW" altLang="en-US" sz="1800" u="sng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zh-TW" sz="1800" u="sng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2300"/>
                        </a:lnSpc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84158"/>
                  </a:ext>
                </a:extLst>
              </a:tr>
            </a:tbl>
          </a:graphicData>
        </a:graphic>
      </p:graphicFrame>
      <p:sp>
        <p:nvSpPr>
          <p:cNvPr id="4" name="直角三角形 3">
            <a:extLst>
              <a:ext uri="{FF2B5EF4-FFF2-40B4-BE49-F238E27FC236}">
                <a16:creationId xmlns:a16="http://schemas.microsoft.com/office/drawing/2014/main" id="{750EB1A8-C58A-4A11-9872-1ACA003F1AD8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EED1D1BD-0830-471F-BE0B-D7B5F1A153F6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</a:p>
        </p:txBody>
      </p:sp>
    </p:spTree>
    <p:extLst>
      <p:ext uri="{BB962C8B-B14F-4D97-AF65-F5344CB8AC3E}">
        <p14:creationId xmlns:p14="http://schemas.microsoft.com/office/powerpoint/2010/main" val="268193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27021C2-A15C-4006-8F66-AFDD350B21C8}"/>
              </a:ext>
            </a:extLst>
          </p:cNvPr>
          <p:cNvSpPr txBox="1"/>
          <p:nvPr/>
        </p:nvSpPr>
        <p:spPr>
          <a:xfrm>
            <a:off x="1015940" y="446702"/>
            <a:ext cx="272061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績效指標達成情形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61E89C0-BE24-4395-9B4A-0955BE97447A}"/>
              </a:ext>
            </a:extLst>
          </p:cNvPr>
          <p:cNvSpPr/>
          <p:nvPr/>
        </p:nvSpPr>
        <p:spPr>
          <a:xfrm>
            <a:off x="1489461" y="944193"/>
            <a:ext cx="2307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111~112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年圖表分析</a:t>
            </a:r>
            <a:endParaRPr lang="zh-TW" altLang="en-US" dirty="0"/>
          </a:p>
        </p:txBody>
      </p:sp>
      <p:sp>
        <p:nvSpPr>
          <p:cNvPr id="5" name="直角三角形 4">
            <a:extLst>
              <a:ext uri="{FF2B5EF4-FFF2-40B4-BE49-F238E27FC236}">
                <a16:creationId xmlns:a16="http://schemas.microsoft.com/office/drawing/2014/main" id="{915E5158-BBE7-4C8E-9885-43EA53CED9F2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5A61AF2A-D4C0-4E94-97E4-C35808CECDBF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</a:p>
        </p:txBody>
      </p:sp>
    </p:spTree>
    <p:extLst>
      <p:ext uri="{BB962C8B-B14F-4D97-AF65-F5344CB8AC3E}">
        <p14:creationId xmlns:p14="http://schemas.microsoft.com/office/powerpoint/2010/main" val="54456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三、</a:t>
            </a:r>
            <a:r>
              <a:rPr lang="zh-TW" altLang="zh-TW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執行與目標之差異說明及改進措施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213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四、</a:t>
            </a:r>
            <a:r>
              <a:rPr lang="zh-TW" altLang="en-US" sz="3200" u="sng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</a:t>
            </a: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工作圈核定經費執行情形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A4F4674-05B8-40E7-B0ED-384586D41D27}"/>
              </a:ext>
            </a:extLst>
          </p:cNvPr>
          <p:cNvSpPr txBox="1"/>
          <p:nvPr/>
        </p:nvSpPr>
        <p:spPr>
          <a:xfrm>
            <a:off x="6947648" y="563095"/>
            <a:ext cx="1739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以研發工作圈為例</a:t>
            </a:r>
            <a:r>
              <a:rPr lang="en-US" altLang="zh-TW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767635C-9EDD-44D2-9755-7BB6CD9C4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504915"/>
              </p:ext>
            </p:extLst>
          </p:nvPr>
        </p:nvGraphicFramePr>
        <p:xfrm>
          <a:off x="432000" y="935254"/>
          <a:ext cx="11573491" cy="5754829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2071339">
                  <a:extLst>
                    <a:ext uri="{9D8B030D-6E8A-4147-A177-3AD203B41FA5}">
                      <a16:colId xmlns:a16="http://schemas.microsoft.com/office/drawing/2014/main" val="1173992025"/>
                    </a:ext>
                  </a:extLst>
                </a:gridCol>
                <a:gridCol w="1642992">
                  <a:extLst>
                    <a:ext uri="{9D8B030D-6E8A-4147-A177-3AD203B41FA5}">
                      <a16:colId xmlns:a16="http://schemas.microsoft.com/office/drawing/2014/main" val="1056106217"/>
                    </a:ext>
                  </a:extLst>
                </a:gridCol>
                <a:gridCol w="1434662">
                  <a:extLst>
                    <a:ext uri="{9D8B030D-6E8A-4147-A177-3AD203B41FA5}">
                      <a16:colId xmlns:a16="http://schemas.microsoft.com/office/drawing/2014/main" val="11520285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608292439"/>
                    </a:ext>
                  </a:extLst>
                </a:gridCol>
                <a:gridCol w="1557408">
                  <a:extLst>
                    <a:ext uri="{9D8B030D-6E8A-4147-A177-3AD203B41FA5}">
                      <a16:colId xmlns:a16="http://schemas.microsoft.com/office/drawing/2014/main" val="820790951"/>
                    </a:ext>
                  </a:extLst>
                </a:gridCol>
                <a:gridCol w="1513490">
                  <a:extLst>
                    <a:ext uri="{9D8B030D-6E8A-4147-A177-3AD203B41FA5}">
                      <a16:colId xmlns:a16="http://schemas.microsoft.com/office/drawing/2014/main" val="1007882540"/>
                    </a:ext>
                  </a:extLst>
                </a:gridCol>
                <a:gridCol w="1982000">
                  <a:extLst>
                    <a:ext uri="{9D8B030D-6E8A-4147-A177-3AD203B41FA5}">
                      <a16:colId xmlns:a16="http://schemas.microsoft.com/office/drawing/2014/main" val="3109625695"/>
                    </a:ext>
                  </a:extLst>
                </a:gridCol>
              </a:tblGrid>
              <a:tr h="49940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kern="12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計畫名稱</a:t>
                      </a:r>
                      <a:endParaRPr lang="zh-TW" altLang="en-US" sz="1600" b="1" kern="1200" noProof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zh-TW" altLang="en-US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核定金額</a:t>
                      </a:r>
                      <a:endParaRPr lang="zh-TW" altLang="en-US" sz="1600" b="1" noProof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zh-TW" altLang="en-US" sz="1600" b="1" noProof="0" dirty="0">
                        <a:solidFill>
                          <a:schemeClr val="bg1"/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zh-TW" altLang="en-US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支用情形</a:t>
                      </a:r>
                      <a:endParaRPr lang="zh-TW" altLang="en-US" sz="1600" b="1" noProof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zh-TW" altLang="en-US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執行率</a:t>
                      </a:r>
                      <a:r>
                        <a:rPr lang="en-US" altLang="zh-TW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%</a:t>
                      </a:r>
                      <a:endParaRPr lang="zh-TW" altLang="en-US" sz="1600" b="1" noProof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7223600"/>
                  </a:ext>
                </a:extLst>
              </a:tr>
              <a:tr h="579486">
                <a:tc rowSpan="2">
                  <a:txBody>
                    <a:bodyPr/>
                    <a:lstStyle/>
                    <a:p>
                      <a:pPr algn="ctr" rtl="0"/>
                      <a:r>
                        <a:rPr lang="zh-TW" altLang="en-US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分項計畫</a:t>
                      </a:r>
                      <a:endParaRPr lang="zh-TW" altLang="en-US" noProof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NUST</a:t>
                      </a:r>
                      <a:endParaRPr lang="zh-TW" altLang="en-US" sz="180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(</a:t>
                      </a:r>
                      <a:r>
                        <a:rPr lang="zh-TW" altLang="en-US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總額</a:t>
                      </a:r>
                      <a:r>
                        <a:rPr lang="en-US" altLang="zh-TW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)</a:t>
                      </a:r>
                      <a:endParaRPr lang="zh-TW" altLang="en-US" sz="1800" b="1" noProof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教育部補助</a:t>
                      </a:r>
                      <a:endParaRPr lang="en-US" altLang="zh-TW" sz="180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(</a:t>
                      </a:r>
                      <a:r>
                        <a:rPr lang="zh-TW" altLang="en-US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總額</a:t>
                      </a:r>
                      <a:r>
                        <a:rPr lang="en-US" altLang="zh-TW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)</a:t>
                      </a:r>
                      <a:endParaRPr lang="zh-TW" altLang="en-US" sz="1800" b="1" noProof="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經常門</a:t>
                      </a:r>
                      <a:endParaRPr lang="zh-TW" altLang="en-US" sz="1800" b="1" noProof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zh-TW" altLang="en-US" sz="1600" b="1" noProof="0" dirty="0">
                        <a:solidFill>
                          <a:schemeClr val="tx1"/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經常門</a:t>
                      </a:r>
                      <a:endParaRPr lang="zh-TW" altLang="en-US" sz="1800" b="1" noProof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zh-TW" altLang="en-US" sz="1600" b="1" noProof="0" dirty="0">
                        <a:solidFill>
                          <a:schemeClr val="tx1"/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2605709"/>
                  </a:ext>
                </a:extLst>
              </a:tr>
              <a:tr h="520262">
                <a:tc vMerge="1">
                  <a:txBody>
                    <a:bodyPr/>
                    <a:lstStyle/>
                    <a:p>
                      <a:pPr algn="ctr" rtl="0"/>
                      <a:endParaRPr lang="zh-TW" altLang="en-US" noProof="0" dirty="0">
                        <a:solidFill>
                          <a:schemeClr val="bg1"/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noProof="0" dirty="0">
                        <a:solidFill>
                          <a:schemeClr val="bg1"/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noProof="0" dirty="0">
                        <a:solidFill>
                          <a:schemeClr val="bg1"/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NUST</a:t>
                      </a:r>
                      <a:endParaRPr lang="zh-TW" altLang="en-US" sz="1800" b="1" noProof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教育部</a:t>
                      </a:r>
                      <a:endParaRPr lang="zh-TW" altLang="en-US" sz="1800" b="1" noProof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1800" b="0" noProof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NUST</a:t>
                      </a:r>
                      <a:endParaRPr lang="zh-TW" altLang="en-US" sz="1800" b="0" noProof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18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教育部</a:t>
                      </a:r>
                      <a:endParaRPr lang="zh-TW" altLang="en-US" sz="1800" b="1" noProof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3307418"/>
                  </a:ext>
                </a:extLst>
              </a:tr>
              <a:tr h="645459"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年輕學者</a:t>
                      </a:r>
                      <a:endParaRPr lang="zh-TW" altLang="en-US" sz="1600" b="0" i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5,500,000</a:t>
                      </a:r>
                      <a:endParaRPr lang="zh-TW" altLang="en-US" sz="160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32828"/>
                  </a:ext>
                </a:extLst>
              </a:tr>
              <a:tr h="813155"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學生實驗</a:t>
                      </a:r>
                      <a:endParaRPr lang="zh-TW" altLang="en-US" sz="1600" b="0" i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-</a:t>
                      </a:r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zh-TW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1,500,000</a:t>
                      </a:r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4300830"/>
                  </a:ext>
                </a:extLst>
              </a:tr>
              <a:tr h="813155"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特色領域</a:t>
                      </a:r>
                      <a:endParaRPr lang="zh-TW" altLang="en-US" sz="1600" b="0" i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1,000,000</a:t>
                      </a:r>
                      <a:endParaRPr lang="zh-TW" altLang="en-US" sz="1600" noProof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7728417"/>
                  </a:ext>
                </a:extLst>
              </a:tr>
              <a:tr h="1070749">
                <a:tc>
                  <a:txBody>
                    <a:bodyPr/>
                    <a:lstStyle/>
                    <a:p>
                      <a:pPr algn="ctr" rtl="0"/>
                      <a:r>
                        <a:rPr lang="zh-TW" altLang="en-US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總計</a:t>
                      </a:r>
                      <a:endParaRPr lang="zh-TW" altLang="en-US" sz="1600" b="0" i="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altLang="zh-TW" sz="1600" noProof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 UI" panose="020B0604030504040204" pitchFamily="34" charset="-120"/>
                        </a:rPr>
                        <a:t>8,000,000</a:t>
                      </a:r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7078208"/>
                  </a:ext>
                </a:extLst>
              </a:tr>
              <a:tr h="813155">
                <a:tc gridSpan="7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執行期間：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日～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r>
                        <a:rPr lang="zh-TW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endParaRPr lang="en-US" altLang="zh-TW" sz="1400" kern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數據統計至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alt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r>
                        <a:rPr lang="zh-TW" altLang="en-US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日止</a:t>
                      </a:r>
                      <a:r>
                        <a:rPr lang="en-US" altLang="zh-TW" sz="1400" kern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r" rtl="0"/>
                      <a:endParaRPr lang="zh-TW" altLang="en-US" sz="16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  <a:sym typeface="Microsoft JhengHei UI" panose="020B0604030504040204" pitchFamily="34" charset="-12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30781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43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>
            <a:extLst>
              <a:ext uri="{FF2B5EF4-FFF2-40B4-BE49-F238E27FC236}">
                <a16:creationId xmlns:a16="http://schemas.microsoft.com/office/drawing/2014/main" id="{FC63DCDA-97A7-4BF2-AE93-1277C7D15FB1}"/>
              </a:ext>
            </a:extLst>
          </p:cNvPr>
          <p:cNvSpPr/>
          <p:nvPr/>
        </p:nvSpPr>
        <p:spPr>
          <a:xfrm rot="5400000">
            <a:off x="160255" y="-160256"/>
            <a:ext cx="1102936" cy="1423447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55E18E96-395F-443A-A067-B028E364FF7B}"/>
              </a:ext>
            </a:extLst>
          </p:cNvPr>
          <p:cNvSpPr txBox="1">
            <a:spLocks/>
          </p:cNvSpPr>
          <p:nvPr/>
        </p:nvSpPr>
        <p:spPr>
          <a:xfrm>
            <a:off x="-593888" y="119467"/>
            <a:ext cx="1706252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28E7EC68-1A14-4BAA-A895-BABD2BA9EEF6}"/>
              </a:ext>
            </a:extLst>
          </p:cNvPr>
          <p:cNvSpPr txBox="1">
            <a:spLocks/>
          </p:cNvSpPr>
          <p:nvPr/>
        </p:nvSpPr>
        <p:spPr>
          <a:xfrm>
            <a:off x="545121" y="454935"/>
            <a:ext cx="9131100" cy="432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6000" b="1" kern="1200" cap="all" spc="-300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  <a:sym typeface="Microsoft JhengHei UI" panose="020B0604030504040204" pitchFamily="34" charset="-120"/>
              </a:defRPr>
            </a:lvl1pPr>
          </a:lstStyle>
          <a:p>
            <a:pPr marL="715963" algn="l">
              <a:spcBef>
                <a:spcPts val="600"/>
              </a:spcBef>
              <a:defRPr/>
            </a:pPr>
            <a:r>
              <a:rPr lang="zh-TW" altLang="en-US" sz="3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五、未來可規劃之方向及建議</a:t>
            </a:r>
            <a:endParaRPr lang="en-US" altLang="zh-TW" sz="3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4499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5505_TF16411245.potx" id="{567857FF-B375-45FF-A8C2-7835F35CECA4}" vid="{5AC1984C-DBF7-4AE8-AC2F-A0A08EBFC5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B61CFE-D4DA-4753-A9A5-D482B9609A35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fb0879af-3eba-417a-a55a-ffe6dcd6ca77"/>
    <ds:schemaRef ds:uri="6dc4bcd6-49db-4c07-9060-8acfc67cef9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8A784AD-7888-482C-A72A-80D306396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極簡彩色簡報</Template>
  <TotalTime>0</TotalTime>
  <Words>338</Words>
  <Application>Microsoft Office PowerPoint</Application>
  <PresentationFormat>寬螢幕</PresentationFormat>
  <Paragraphs>119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Microsoft JhengHei UI</vt:lpstr>
      <vt:lpstr>微軟正黑體</vt:lpstr>
      <vt:lpstr>新細明體</vt:lpstr>
      <vt:lpstr>Arial</vt:lpstr>
      <vt:lpstr>Calibri</vt:lpstr>
      <vt:lpstr>Times New Roman</vt:lpstr>
      <vt:lpstr>Office 佈景主題</vt:lpstr>
      <vt:lpstr>           工作圈 112年度成果報告暨113年計畫提案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2022-11-09T02:21:24Z</dcterms:created>
  <dcterms:modified xsi:type="dcterms:W3CDTF">2023-11-15T08:11:45Z</dcterms:modified>
</cp:coreProperties>
</file>