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82" r:id="rId4"/>
    <p:sldId id="297" r:id="rId5"/>
    <p:sldId id="298" r:id="rId6"/>
    <p:sldId id="308" r:id="rId7"/>
    <p:sldId id="304" r:id="rId8"/>
    <p:sldId id="307" r:id="rId9"/>
    <p:sldId id="302" r:id="rId10"/>
    <p:sldId id="309" r:id="rId11"/>
    <p:sldId id="310" r:id="rId12"/>
    <p:sldId id="314" r:id="rId13"/>
    <p:sldId id="311" r:id="rId14"/>
    <p:sldId id="312" r:id="rId15"/>
    <p:sldId id="313" r:id="rId16"/>
  </p:sldIdLst>
  <p:sldSz cx="12192000" cy="6858000"/>
  <p:notesSz cx="7099300" cy="10234613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5" autoAdjust="0"/>
    <p:restoredTop sz="94631" autoAdjust="0"/>
  </p:normalViewPr>
  <p:slideViewPr>
    <p:cSldViewPr snapToGrid="0">
      <p:cViewPr varScale="1">
        <p:scale>
          <a:sx n="85" d="100"/>
          <a:sy n="85" d="100"/>
        </p:scale>
        <p:origin x="701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3508"/>
          </a:xfrm>
          <a:prstGeom prst="rect">
            <a:avLst/>
          </a:prstGeom>
        </p:spPr>
        <p:txBody>
          <a:bodyPr vert="horz" lIns="95470" tIns="47735" rIns="95470" bIns="47735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3" y="2"/>
            <a:ext cx="3076364" cy="513508"/>
          </a:xfrm>
          <a:prstGeom prst="rect">
            <a:avLst/>
          </a:prstGeom>
        </p:spPr>
        <p:txBody>
          <a:bodyPr vert="horz" lIns="95470" tIns="47735" rIns="95470" bIns="47735" rtlCol="0"/>
          <a:lstStyle>
            <a:lvl1pPr algn="r">
              <a:defRPr sz="1200"/>
            </a:lvl1pPr>
          </a:lstStyle>
          <a:p>
            <a:pPr rtl="0"/>
            <a:fld id="{C078EF4D-11A9-468E-947C-7E77FC2730EE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2024/10/22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70" tIns="47735" rIns="95470" bIns="47735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3" y="9721107"/>
            <a:ext cx="3076364" cy="513507"/>
          </a:xfrm>
          <a:prstGeom prst="rect">
            <a:avLst/>
          </a:prstGeom>
        </p:spPr>
        <p:txBody>
          <a:bodyPr vert="horz" lIns="95470" tIns="47735" rIns="95470" bIns="47735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3508"/>
          </a:xfrm>
          <a:prstGeom prst="rect">
            <a:avLst/>
          </a:prstGeom>
        </p:spPr>
        <p:txBody>
          <a:bodyPr vert="horz" lIns="95470" tIns="47735" rIns="95470" bIns="47735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4021293" y="2"/>
            <a:ext cx="3076364" cy="513508"/>
          </a:xfrm>
          <a:prstGeom prst="rect">
            <a:avLst/>
          </a:prstGeom>
        </p:spPr>
        <p:txBody>
          <a:bodyPr vert="horz" lIns="95470" tIns="47735" rIns="95470" bIns="47735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AA006804-164C-4CDA-8F38-2D5258C292C6}" type="datetime1">
              <a:rPr lang="zh-TW" altLang="en-US" smtClean="0"/>
              <a:pPr/>
              <a:t>2024/10/22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5" rIns="95470" bIns="47735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470" tIns="47735" rIns="95470" bIns="47735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70" tIns="47735" rIns="95470" bIns="47735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4021293" y="9721107"/>
            <a:ext cx="3076364" cy="513507"/>
          </a:xfrm>
          <a:prstGeom prst="rect">
            <a:avLst/>
          </a:prstGeom>
        </p:spPr>
        <p:txBody>
          <a:bodyPr vert="horz" lIns="95470" tIns="47735" rIns="95470" bIns="47735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8530193B-564F-4854-8A52-728F3FB19C8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114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3465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3438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50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299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262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349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04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64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647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131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1319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716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預留位置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文字預留位置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1" name="文字預留位置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3" name="文字預留位置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5" name="文字預留位置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7" name="文字預留位置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頁尾預留位置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預留位置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3" name="投影片編號預留位置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預留位置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內容相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預留位置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內容相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9" name="圖片預留位置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6" name="標題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比較左方預留位置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2" name="比較左方預留位置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8" name="文字預留位置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型相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圖片預留位置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輸入您的標題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2" name="投影片編號預留位置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感謝您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感謝您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文字預留位置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2" name="文字預留位置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電話號碼</a:t>
            </a:r>
            <a:endParaRPr lang="zh-TW" altLang="en-US" dirty="0"/>
          </a:p>
        </p:txBody>
      </p:sp>
      <p:sp>
        <p:nvSpPr>
          <p:cNvPr id="13" name="文字預留位置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電子郵件或社交媒體控制代碼</a:t>
            </a:r>
            <a:endParaRPr lang="zh-TW" altLang="en-US" dirty="0"/>
          </a:p>
        </p:txBody>
      </p:sp>
      <p:sp>
        <p:nvSpPr>
          <p:cNvPr id="14" name="文字預留位置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公司網站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449411"/>
            <a:ext cx="1476000" cy="220313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zh-TW" altLang="en-US" sz="1600" b="1" spc="-1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第一</a:t>
            </a:r>
            <a:r>
              <a:rPr lang="zh-TW" altLang="en-US" sz="1600" b="1" spc="-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顧問</a:t>
            </a:r>
            <a:endParaRPr lang="zh-TW" altLang="en-US" sz="1600" b="1" spc="-1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  <a:sym typeface="Microsoft JhengHei UI" panose="020B0604030504040204" pitchFamily="34" charset="-120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2">
            <a:extLst>
              <a:ext uri="{FF2B5EF4-FFF2-40B4-BE49-F238E27FC236}">
                <a16:creationId xmlns:a16="http://schemas.microsoft.com/office/drawing/2014/main" id="{22DA81DB-86E6-4CD9-9A60-1A64DD3B76B9}"/>
              </a:ext>
            </a:extLst>
          </p:cNvPr>
          <p:cNvSpPr/>
          <p:nvPr/>
        </p:nvSpPr>
        <p:spPr>
          <a:xfrm>
            <a:off x="6082673" y="3732730"/>
            <a:ext cx="5640233" cy="1261862"/>
          </a:xfrm>
          <a:prstGeom prst="roundRect">
            <a:avLst>
              <a:gd name="adj" fmla="val 0"/>
            </a:avLst>
          </a:prstGeom>
          <a:solidFill>
            <a:srgbClr val="91A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817" y="3243716"/>
            <a:ext cx="5754214" cy="2247358"/>
          </a:xfrm>
        </p:spPr>
        <p:txBody>
          <a:bodyPr rtlCol="0" anchor="ctr" anchorCtr="0"/>
          <a:lstStyle/>
          <a:p>
            <a:pPr algn="l" rtl="0">
              <a:lnSpc>
                <a:spcPts val="4800"/>
              </a:lnSpc>
            </a:pPr>
            <a:r>
              <a:rPr lang="en-US" altLang="zh-TW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113</a:t>
            </a:r>
            <a:r>
              <a:rPr lang="zh-TW" altLang="en-US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年計畫成果報告</a:t>
            </a:r>
            <a:r>
              <a:rPr lang="zh-TW" altLang="en-US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暨</a:t>
            </a:r>
            <a:br>
              <a:rPr lang="en-US" altLang="zh-TW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4000" spc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年計畫提案</a:t>
            </a:r>
            <a:endParaRPr lang="zh-TW" altLang="en-US" sz="4000" spc="1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Microsoft JhengHei UI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B2624F3-4ECF-4652-9F60-3D1E91DCC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0" y="2585748"/>
            <a:ext cx="5829606" cy="178011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8C79F3E7-29C0-4CC1-A964-C18571BBB7EA}"/>
              </a:ext>
            </a:extLst>
          </p:cNvPr>
          <p:cNvSpPr txBox="1"/>
          <p:nvPr/>
        </p:nvSpPr>
        <p:spPr>
          <a:xfrm>
            <a:off x="8593767" y="5813572"/>
            <a:ext cx="312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113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 年 </a:t>
            </a:r>
            <a:r>
              <a:rPr lang="en-US" altLang="zh-TW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12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 月   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日</a:t>
            </a:r>
          </a:p>
        </p:txBody>
      </p:sp>
      <p:sp>
        <p:nvSpPr>
          <p:cNvPr id="12" name="椭圆 9">
            <a:extLst>
              <a:ext uri="{FF2B5EF4-FFF2-40B4-BE49-F238E27FC236}">
                <a16:creationId xmlns:a16="http://schemas.microsoft.com/office/drawing/2014/main" id="{DAD927A5-1039-4C58-9D35-65F835F696E9}"/>
              </a:ext>
            </a:extLst>
          </p:cNvPr>
          <p:cNvSpPr/>
          <p:nvPr/>
        </p:nvSpPr>
        <p:spPr>
          <a:xfrm>
            <a:off x="5790391" y="3377437"/>
            <a:ext cx="177794" cy="177794"/>
          </a:xfrm>
          <a:prstGeom prst="ellipse">
            <a:avLst/>
          </a:prstGeom>
          <a:solidFill>
            <a:srgbClr val="0E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3" name="直接连接符 13">
            <a:extLst>
              <a:ext uri="{FF2B5EF4-FFF2-40B4-BE49-F238E27FC236}">
                <a16:creationId xmlns:a16="http://schemas.microsoft.com/office/drawing/2014/main" id="{17794FD4-BC64-4107-90F0-325D569AFB90}"/>
              </a:ext>
            </a:extLst>
          </p:cNvPr>
          <p:cNvCxnSpPr/>
          <p:nvPr/>
        </p:nvCxnSpPr>
        <p:spPr>
          <a:xfrm flipV="1">
            <a:off x="6004361" y="3462043"/>
            <a:ext cx="6187639" cy="4291"/>
          </a:xfrm>
          <a:prstGeom prst="line">
            <a:avLst/>
          </a:prstGeom>
          <a:ln w="25400">
            <a:solidFill>
              <a:srgbClr val="0E0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2BC4334F-0252-48E3-92A8-40BDDE5DC088}"/>
              </a:ext>
            </a:extLst>
          </p:cNvPr>
          <p:cNvSpPr/>
          <p:nvPr/>
        </p:nvSpPr>
        <p:spPr>
          <a:xfrm>
            <a:off x="9359371" y="2692602"/>
            <a:ext cx="19159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工作圈</a:t>
            </a:r>
            <a:endParaRPr lang="zh-TW" altLang="en-US" sz="4400" b="1" dirty="0"/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C60C629C-4629-4E9E-9058-6109EE109835}"/>
              </a:ext>
            </a:extLst>
          </p:cNvPr>
          <p:cNvSpPr txBox="1"/>
          <p:nvPr/>
        </p:nvSpPr>
        <p:spPr>
          <a:xfrm>
            <a:off x="1210236" y="5667628"/>
            <a:ext cx="2103248" cy="546054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r>
              <a:rPr lang="zh-TW" altLang="zh-TW" sz="2000" b="1" dirty="0">
                <a:solidFill>
                  <a:srgbClr val="1A1A1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報告人：</a:t>
            </a:r>
            <a:endParaRPr lang="zh-CN" altLang="en-US" sz="2000" b="1" dirty="0">
              <a:solidFill>
                <a:srgbClr val="1A1A1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1423447" y="2601320"/>
            <a:ext cx="3516106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一、計畫內容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DB5F6C8A-A267-4087-9186-4BD6A62A22B5}"/>
              </a:ext>
            </a:extLst>
          </p:cNvPr>
          <p:cNvGrpSpPr/>
          <p:nvPr/>
        </p:nvGrpSpPr>
        <p:grpSpPr>
          <a:xfrm>
            <a:off x="995496" y="2205873"/>
            <a:ext cx="6365433" cy="177794"/>
            <a:chOff x="2315733" y="4565964"/>
            <a:chExt cx="6365433" cy="177794"/>
          </a:xfrm>
        </p:grpSpPr>
        <p:sp>
          <p:nvSpPr>
            <p:cNvPr id="6" name="椭圆 34">
              <a:extLst>
                <a:ext uri="{FF2B5EF4-FFF2-40B4-BE49-F238E27FC236}">
                  <a16:creationId xmlns:a16="http://schemas.microsoft.com/office/drawing/2014/main" id="{277BF823-DAAF-4DBE-AB7F-A4AA4ACB20A4}"/>
                </a:ext>
              </a:extLst>
            </p:cNvPr>
            <p:cNvSpPr/>
            <p:nvPr/>
          </p:nvSpPr>
          <p:spPr>
            <a:xfrm>
              <a:off x="8503372" y="4565964"/>
              <a:ext cx="177794" cy="177794"/>
            </a:xfrm>
            <a:prstGeom prst="ellipse">
              <a:avLst/>
            </a:prstGeom>
            <a:solidFill>
              <a:srgbClr val="0E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8" name="直接连接符 35">
              <a:extLst>
                <a:ext uri="{FF2B5EF4-FFF2-40B4-BE49-F238E27FC236}">
                  <a16:creationId xmlns:a16="http://schemas.microsoft.com/office/drawing/2014/main" id="{49ABAD36-40A8-4F7C-B3FF-BFAD377D5388}"/>
                </a:ext>
              </a:extLst>
            </p:cNvPr>
            <p:cNvCxnSpPr/>
            <p:nvPr/>
          </p:nvCxnSpPr>
          <p:spPr>
            <a:xfrm flipV="1">
              <a:off x="2315733" y="4654861"/>
              <a:ext cx="6187639" cy="4291"/>
            </a:xfrm>
            <a:prstGeom prst="line">
              <a:avLst/>
            </a:prstGeom>
            <a:ln w="25400">
              <a:solidFill>
                <a:srgbClr val="0E0E0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文本框 10">
            <a:extLst>
              <a:ext uri="{FF2B5EF4-FFF2-40B4-BE49-F238E27FC236}">
                <a16:creationId xmlns:a16="http://schemas.microsoft.com/office/drawing/2014/main" id="{12857FE1-97A5-4DD1-B6A3-13F3A9663D13}"/>
              </a:ext>
            </a:extLst>
          </p:cNvPr>
          <p:cNvSpPr txBox="1"/>
          <p:nvPr/>
        </p:nvSpPr>
        <p:spPr>
          <a:xfrm>
            <a:off x="259238" y="1634457"/>
            <a:ext cx="5039970" cy="914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TW" sz="4000" b="1" cap="all" spc="-3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sym typeface="+mn-lt"/>
              </a:rPr>
              <a:t>114</a:t>
            </a:r>
            <a:r>
              <a:rPr lang="zh-TW" altLang="en-US" sz="4000" b="1" cap="all" spc="-3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sym typeface="+mn-lt"/>
              </a:rPr>
              <a:t>年計畫提案</a:t>
            </a:r>
            <a:endParaRPr lang="zh-TW" altLang="zh-TW" sz="4000" b="1" cap="all" spc="-3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  <a:sym typeface="+mn-lt"/>
            </a:endParaRPr>
          </a:p>
        </p:txBody>
      </p:sp>
      <p:sp>
        <p:nvSpPr>
          <p:cNvPr id="36" name="標題 1">
            <a:extLst>
              <a:ext uri="{FF2B5EF4-FFF2-40B4-BE49-F238E27FC236}">
                <a16:creationId xmlns:a16="http://schemas.microsoft.com/office/drawing/2014/main" id="{BC9FE05E-A6D0-4DA3-B349-16BF73EC2F97}"/>
              </a:ext>
            </a:extLst>
          </p:cNvPr>
          <p:cNvSpPr txBox="1">
            <a:spLocks/>
          </p:cNvSpPr>
          <p:nvPr/>
        </p:nvSpPr>
        <p:spPr>
          <a:xfrm>
            <a:off x="1423447" y="3429000"/>
            <a:ext cx="5425588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二、執行策略與預期成效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標題 1">
            <a:extLst>
              <a:ext uri="{FF2B5EF4-FFF2-40B4-BE49-F238E27FC236}">
                <a16:creationId xmlns:a16="http://schemas.microsoft.com/office/drawing/2014/main" id="{09806B0B-57B6-4225-AC36-7A93559B5F29}"/>
              </a:ext>
            </a:extLst>
          </p:cNvPr>
          <p:cNvSpPr txBox="1">
            <a:spLocks/>
          </p:cNvSpPr>
          <p:nvPr/>
        </p:nvSpPr>
        <p:spPr>
          <a:xfrm>
            <a:off x="1423447" y="4256680"/>
            <a:ext cx="4968388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三、預算規劃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0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一、計畫內容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508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二、執行策略與預期成效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451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三、預算規劃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33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0" y="29488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 rtl="0">
              <a:defRPr lang="zh-TW"/>
            </a:defPPr>
            <a:lvl1pPr marL="715963">
              <a:lnSpc>
                <a:spcPts val="5000"/>
              </a:lnSpc>
              <a:spcBef>
                <a:spcPts val="600"/>
              </a:spcBef>
              <a:buNone/>
              <a:defRPr sz="3200" b="1" cap="all" spc="-300" baseline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DB6A57B-F78D-4F31-BC71-B5ECF4A087BB}"/>
              </a:ext>
            </a:extLst>
          </p:cNvPr>
          <p:cNvSpPr txBox="1"/>
          <p:nvPr/>
        </p:nvSpPr>
        <p:spPr>
          <a:xfrm>
            <a:off x="1263323" y="1372552"/>
            <a:ext cx="9665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整體目標及實施策略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計畫執行成效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</a:t>
            </a: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與目標之差異說明及改進措</a:t>
            </a: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kumimoji="1" lang="zh-TW" altLang="en-US" sz="2800" dirty="0" bmk="RANGE!A1:N16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工作圈核定經費執行情形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未來可規劃之方向及建議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597571-5E8C-4B83-8966-18527B6D1D75}"/>
              </a:ext>
            </a:extLst>
          </p:cNvPr>
          <p:cNvSpPr txBox="1"/>
          <p:nvPr/>
        </p:nvSpPr>
        <p:spPr>
          <a:xfrm>
            <a:off x="881504" y="849332"/>
            <a:ext cx="966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>
              <a:spcBef>
                <a:spcPts val="600"/>
              </a:spcBef>
              <a:defRPr/>
            </a:pP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</a:t>
            </a:r>
            <a:r>
              <a:rPr lang="en-US" altLang="zh-TW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113</a:t>
            </a: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年計畫成果報告</a:t>
            </a:r>
            <a:endParaRPr lang="en-US" altLang="zh-TW" sz="2800" b="1" dirty="0">
              <a:solidFill>
                <a:schemeClr val="accent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DED71D-7A73-4E66-AC07-A44A465ABF63}"/>
              </a:ext>
            </a:extLst>
          </p:cNvPr>
          <p:cNvSpPr txBox="1"/>
          <p:nvPr/>
        </p:nvSpPr>
        <p:spPr>
          <a:xfrm>
            <a:off x="881504" y="4141772"/>
            <a:ext cx="966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>
              <a:spcBef>
                <a:spcPts val="600"/>
              </a:spcBef>
              <a:defRPr/>
            </a:pP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en-US" altLang="zh-TW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年計畫提案</a:t>
            </a:r>
            <a:endParaRPr lang="en-US" altLang="zh-TW" sz="2800" b="1" dirty="0">
              <a:solidFill>
                <a:schemeClr val="accent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CFA199-A388-4046-8CE2-FC0AE7E8B058}"/>
              </a:ext>
            </a:extLst>
          </p:cNvPr>
          <p:cNvSpPr txBox="1"/>
          <p:nvPr/>
        </p:nvSpPr>
        <p:spPr>
          <a:xfrm>
            <a:off x="1263323" y="4716006"/>
            <a:ext cx="966535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kumimoji="1" lang="zh-TW" altLang="en-US" sz="2800" dirty="0" bmk="RANGE!A1:N16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執行策略與預期成效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預算規劃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56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計畫整體目標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及實施策略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5B3FC519-5F2D-486D-995F-059E4925044D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BF85FBC-6358-4C17-BF47-3FEE26F5B332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28770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執行成效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5B3FC519-5F2D-486D-995F-059E4925044D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BF85FBC-6358-4C17-BF47-3FEE26F5B332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7F62F7C-B755-4123-93E9-37802154D6ED}"/>
              </a:ext>
            </a:extLst>
          </p:cNvPr>
          <p:cNvSpPr txBox="1"/>
          <p:nvPr/>
        </p:nvSpPr>
        <p:spPr>
          <a:xfrm>
            <a:off x="1519305" y="1102936"/>
            <a:ext cx="4576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工作進度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成果亮點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成員校參與情形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績效指標達成情形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FFAEF24-B55B-494A-B008-CCACE43AB9E0}"/>
              </a:ext>
            </a:extLst>
          </p:cNvPr>
          <p:cNvSpPr txBox="1"/>
          <p:nvPr/>
        </p:nvSpPr>
        <p:spPr>
          <a:xfrm>
            <a:off x="2063591" y="2672596"/>
            <a:ext cx="4576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年達成率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111~113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年圖表分析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382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57CB7B5-BDEF-4793-8897-398378D4BCD4}"/>
              </a:ext>
            </a:extLst>
          </p:cNvPr>
          <p:cNvSpPr txBox="1"/>
          <p:nvPr/>
        </p:nvSpPr>
        <p:spPr>
          <a:xfrm>
            <a:off x="1015940" y="446702"/>
            <a:ext cx="272061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績效指標達成情形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1B36B16-0C17-4805-A678-4AD0C5B6B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71217"/>
              </p:ext>
            </p:extLst>
          </p:nvPr>
        </p:nvGraphicFramePr>
        <p:xfrm>
          <a:off x="1015940" y="1291772"/>
          <a:ext cx="10697029" cy="4978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723312">
                  <a:extLst>
                    <a:ext uri="{9D8B030D-6E8A-4147-A177-3AD203B41FA5}">
                      <a16:colId xmlns:a16="http://schemas.microsoft.com/office/drawing/2014/main" val="682021765"/>
                    </a:ext>
                  </a:extLst>
                </a:gridCol>
                <a:gridCol w="1723312">
                  <a:extLst>
                    <a:ext uri="{9D8B030D-6E8A-4147-A177-3AD203B41FA5}">
                      <a16:colId xmlns:a16="http://schemas.microsoft.com/office/drawing/2014/main" val="1057903018"/>
                    </a:ext>
                  </a:extLst>
                </a:gridCol>
                <a:gridCol w="2780005">
                  <a:extLst>
                    <a:ext uri="{9D8B030D-6E8A-4147-A177-3AD203B41FA5}">
                      <a16:colId xmlns:a16="http://schemas.microsoft.com/office/drawing/2014/main" val="4214979164"/>
                    </a:ext>
                  </a:extLst>
                </a:gridCol>
                <a:gridCol w="1393431">
                  <a:extLst>
                    <a:ext uri="{9D8B030D-6E8A-4147-A177-3AD203B41FA5}">
                      <a16:colId xmlns:a16="http://schemas.microsoft.com/office/drawing/2014/main" val="484496293"/>
                    </a:ext>
                  </a:extLst>
                </a:gridCol>
                <a:gridCol w="1465883">
                  <a:extLst>
                    <a:ext uri="{9D8B030D-6E8A-4147-A177-3AD203B41FA5}">
                      <a16:colId xmlns:a16="http://schemas.microsoft.com/office/drawing/2014/main" val="3155250902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965355183"/>
                    </a:ext>
                  </a:extLst>
                </a:gridCol>
              </a:tblGrid>
              <a:tr h="955935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計畫名稱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計畫之</a:t>
                      </a:r>
                      <a:b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目標達成情形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總目標</a:t>
                      </a:r>
                      <a:b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（質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量化績效指標）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目標值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達成值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達成率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412431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81552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406961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23112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280445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9675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967350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u="sng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                總達成值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r>
                        <a:rPr lang="zh-TW" altLang="en-US" sz="1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</a:t>
                      </a: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r>
                        <a:rPr lang="zh-TW" altLang="en-US" sz="1800" u="sng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</a:t>
                      </a:r>
                      <a:r>
                        <a:rPr lang="zh-TW" altLang="en-US" sz="1800" u="sng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800" u="sng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84158"/>
                  </a:ext>
                </a:extLst>
              </a:tr>
            </a:tbl>
          </a:graphicData>
        </a:graphic>
      </p:graphicFrame>
      <p:sp>
        <p:nvSpPr>
          <p:cNvPr id="4" name="直角三角形 3">
            <a:extLst>
              <a:ext uri="{FF2B5EF4-FFF2-40B4-BE49-F238E27FC236}">
                <a16:creationId xmlns:a16="http://schemas.microsoft.com/office/drawing/2014/main" id="{750EB1A8-C58A-4A11-9872-1ACA003F1AD8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EED1D1BD-0830-471F-BE0B-D7B5F1A153F6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268193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27021C2-A15C-4006-8F66-AFDD350B21C8}"/>
              </a:ext>
            </a:extLst>
          </p:cNvPr>
          <p:cNvSpPr txBox="1"/>
          <p:nvPr/>
        </p:nvSpPr>
        <p:spPr>
          <a:xfrm>
            <a:off x="1015940" y="446702"/>
            <a:ext cx="272061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績效指標達成情形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61E89C0-BE24-4395-9B4A-0955BE97447A}"/>
              </a:ext>
            </a:extLst>
          </p:cNvPr>
          <p:cNvSpPr/>
          <p:nvPr/>
        </p:nvSpPr>
        <p:spPr>
          <a:xfrm>
            <a:off x="1489461" y="944193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111~113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年圖表分析</a:t>
            </a:r>
            <a:endParaRPr lang="zh-TW" altLang="en-US" dirty="0"/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915E5158-BBE7-4C8E-9885-43EA53CED9F2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A61AF2A-D4C0-4E94-97E4-C35808CECDBF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54456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執行與目標之差異說明及改進措施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1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en-US" sz="3200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工作圈核定經費執行情形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A4F4674-05B8-40E7-B0ED-384586D41D27}"/>
              </a:ext>
            </a:extLst>
          </p:cNvPr>
          <p:cNvSpPr txBox="1"/>
          <p:nvPr/>
        </p:nvSpPr>
        <p:spPr>
          <a:xfrm>
            <a:off x="6947648" y="563095"/>
            <a:ext cx="1739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以研發工作圈為例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767635C-9EDD-44D2-9755-7BB6CD9C4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49879"/>
              </p:ext>
            </p:extLst>
          </p:nvPr>
        </p:nvGraphicFramePr>
        <p:xfrm>
          <a:off x="526475" y="1244120"/>
          <a:ext cx="11139050" cy="5029124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580385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1783976">
                  <a:extLst>
                    <a:ext uri="{9D8B030D-6E8A-4147-A177-3AD203B41FA5}">
                      <a16:colId xmlns:a16="http://schemas.microsoft.com/office/drawing/2014/main" val="1056106217"/>
                    </a:ext>
                  </a:extLst>
                </a:gridCol>
                <a:gridCol w="1604682">
                  <a:extLst>
                    <a:ext uri="{9D8B030D-6E8A-4147-A177-3AD203B41FA5}">
                      <a16:colId xmlns:a16="http://schemas.microsoft.com/office/drawing/2014/main" val="115202853"/>
                    </a:ext>
                  </a:extLst>
                </a:gridCol>
                <a:gridCol w="1488142">
                  <a:extLst>
                    <a:ext uri="{9D8B030D-6E8A-4147-A177-3AD203B41FA5}">
                      <a16:colId xmlns:a16="http://schemas.microsoft.com/office/drawing/2014/main" val="608292439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3555212421"/>
                    </a:ext>
                  </a:extLst>
                </a:gridCol>
                <a:gridCol w="2148901">
                  <a:extLst>
                    <a:ext uri="{9D8B030D-6E8A-4147-A177-3AD203B41FA5}">
                      <a16:colId xmlns:a16="http://schemas.microsoft.com/office/drawing/2014/main" val="1007882540"/>
                    </a:ext>
                  </a:extLst>
                </a:gridCol>
              </a:tblGrid>
              <a:tr h="499408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計畫名稱</a:t>
                      </a:r>
                      <a:endParaRPr lang="zh-TW" altLang="en-US" sz="2000" b="1" kern="1200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核定金額</a:t>
                      </a:r>
                      <a:endParaRPr lang="zh-TW" altLang="en-US" sz="20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b="1" noProof="0" dirty="0">
                        <a:solidFill>
                          <a:schemeClr val="bg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支用情形</a:t>
                      </a:r>
                      <a:endParaRPr lang="zh-TW" altLang="en-US" sz="20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執行率</a:t>
                      </a:r>
                      <a:r>
                        <a:rPr lang="en-US" altLang="zh-TW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%</a:t>
                      </a:r>
                      <a:endParaRPr lang="zh-TW" altLang="en-US" sz="20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627220">
                <a:tc vMerge="1">
                  <a:txBody>
                    <a:bodyPr/>
                    <a:lstStyle/>
                    <a:p>
                      <a:pPr algn="ctr" rtl="0"/>
                      <a:endParaRPr lang="zh-TW" altLang="en-US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noProof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Microsoft JhengHei UI" panose="020B0604030504040204" pitchFamily="34" charset="-120"/>
                        </a:rPr>
                        <a:t>經常門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noProof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Microsoft JhengHei UI" panose="020B0604030504040204" pitchFamily="34" charset="-120"/>
                        </a:rPr>
                        <a:t>資本門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noProof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Microsoft JhengHei UI" panose="020B0604030504040204" pitchFamily="34" charset="-120"/>
                        </a:rPr>
                        <a:t>經常門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noProof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Microsoft JhengHei UI" panose="020B0604030504040204" pitchFamily="34" charset="-120"/>
                        </a:rPr>
                        <a:t>資本門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2605709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年輕學者</a:t>
                      </a:r>
                      <a:endParaRPr lang="zh-TW" altLang="en-US" sz="20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5,500,000</a:t>
                      </a:r>
                      <a:endParaRPr lang="zh-TW" altLang="en-US" sz="20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zh-TW" altLang="en-US" sz="2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813155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學生實驗</a:t>
                      </a:r>
                      <a:endParaRPr lang="zh-TW" altLang="en-US" sz="20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2,500,000</a:t>
                      </a:r>
                      <a:endParaRPr lang="zh-TW" altLang="en-US" sz="2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zh-TW" altLang="en-US" sz="2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813155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特色領域</a:t>
                      </a:r>
                      <a:endParaRPr lang="zh-TW" altLang="en-US" sz="20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1,000,000</a:t>
                      </a:r>
                      <a:endParaRPr lang="zh-TW" altLang="en-US" sz="20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zh-TW" altLang="en-US" sz="2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817572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總計</a:t>
                      </a:r>
                      <a:endParaRPr lang="zh-TW" altLang="en-US" sz="20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altLang="zh-TW" sz="20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9,000,000</a:t>
                      </a:r>
                      <a:endParaRPr lang="zh-TW" altLang="en-US" sz="2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813155"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執行期間：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日～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en-US" altLang="zh-TW" sz="14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數據統計至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日止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78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3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五、未來可規劃之方向及建議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49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505_TF16411245.potx" id="{567857FF-B375-45FF-A8C2-7835F35CECA4}" vid="{5AC1984C-DBF7-4AE8-AC2F-A0A08EBFC5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schemas.microsoft.com/office/infopath/2007/PartnerControls"/>
    <ds:schemaRef ds:uri="6dc4bcd6-49db-4c07-9060-8acfc67cef9f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fb0879af-3eba-417a-a55a-ffe6dcd6ca7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極簡彩色簡報</Template>
  <TotalTime>0</TotalTime>
  <Words>346</Words>
  <Application>Microsoft Office PowerPoint</Application>
  <PresentationFormat>寬螢幕</PresentationFormat>
  <Paragraphs>118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Microsoft JhengHei UI</vt:lpstr>
      <vt:lpstr>微軟正黑體</vt:lpstr>
      <vt:lpstr>新細明體</vt:lpstr>
      <vt:lpstr>Arial</vt:lpstr>
      <vt:lpstr>Calibri</vt:lpstr>
      <vt:lpstr>Times New Roman</vt:lpstr>
      <vt:lpstr>Office 佈景主題</vt:lpstr>
      <vt:lpstr>113年計畫成果報告暨 114年計畫提案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2022-11-09T02:21:24Z</dcterms:created>
  <dcterms:modified xsi:type="dcterms:W3CDTF">2024-10-22T03:44:09Z</dcterms:modified>
</cp:coreProperties>
</file>